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Montserrat" panose="020B0604020202020204" charset="0"/>
      <p:regular r:id="rId9"/>
      <p:bold r:id="rId10"/>
      <p:italic r:id="rId11"/>
      <p:boldItalic r:id="rId12"/>
    </p:embeddedFont>
    <p:embeddedFont>
      <p:font typeface="La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name="adj" fmla="val 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name="adj" fmla="val 5000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5400000">
              <a:off x="150" y="1145825"/>
              <a:ext cx="3996600" cy="3996900"/>
            </a:xfrm>
            <a:prstGeom prst="diagStripe">
              <a:avLst>
                <a:gd name="adj" fmla="val 58774"/>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rot="-5400000">
              <a:off x="1646" y="-75"/>
              <a:ext cx="2299800" cy="23001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flipH="1">
              <a:off x="652821" y="590035"/>
              <a:ext cx="2300100" cy="2299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3537150" y="1578400"/>
            <a:ext cx="5017500" cy="1578900"/>
          </a:xfrm>
          <a:prstGeom prst="rect">
            <a:avLst/>
          </a:prstGeom>
        </p:spPr>
        <p:txBody>
          <a:bodyPr wrap="square"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17" name="Shape 17"/>
          <p:cNvSpPr txBox="1">
            <a:spLocks noGrp="1"/>
          </p:cNvSpPr>
          <p:nvPr>
            <p:ph type="subTitle" idx="1"/>
          </p:nvPr>
        </p:nvSpPr>
        <p:spPr>
          <a:xfrm>
            <a:off x="5083950" y="3924925"/>
            <a:ext cx="3470700" cy="506100"/>
          </a:xfrm>
          <a:prstGeom prst="rect">
            <a:avLst/>
          </a:prstGeom>
        </p:spPr>
        <p:txBody>
          <a:bodyPr wrap="square"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09" name="Shape 109"/>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1" name="Shape 1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2" name="Shape 112"/>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15" name="Shape 115"/>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125" name="Shape 125"/>
          <p:cNvSpPr txBox="1">
            <a:spLocks noGrp="1"/>
          </p:cNvSpPr>
          <p:nvPr>
            <p:ph type="title"/>
          </p:nvPr>
        </p:nvSpPr>
        <p:spPr>
          <a:xfrm>
            <a:off x="823850" y="1284675"/>
            <a:ext cx="4776000" cy="1300800"/>
          </a:xfrm>
          <a:prstGeom prst="rect">
            <a:avLst/>
          </a:prstGeom>
        </p:spPr>
        <p:txBody>
          <a:bodyPr wrap="square" lIns="91425" tIns="91425" rIns="91425" bIns="91425" anchor="t" anchorCtr="0"/>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a:endParaRPr/>
          </a:p>
        </p:txBody>
      </p:sp>
      <p:sp>
        <p:nvSpPr>
          <p:cNvPr id="126" name="Shape 126"/>
          <p:cNvSpPr txBox="1">
            <a:spLocks noGrp="1"/>
          </p:cNvSpPr>
          <p:nvPr>
            <p:ph type="body" idx="1"/>
          </p:nvPr>
        </p:nvSpPr>
        <p:spPr>
          <a:xfrm>
            <a:off x="823850" y="2643124"/>
            <a:ext cx="4776000" cy="1218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7" name="Shape 1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0" name="Shape 30"/>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6" name="Shape 36"/>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7" name="Shape 37"/>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39" name="Shape 39"/>
          <p:cNvSpPr txBox="1">
            <a:spLocks noGrp="1"/>
          </p:cNvSpPr>
          <p:nvPr>
            <p:ph type="title"/>
          </p:nvPr>
        </p:nvSpPr>
        <p:spPr>
          <a:xfrm>
            <a:off x="823850" y="2053000"/>
            <a:ext cx="4587000" cy="11487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6" name="Shape 46"/>
          <p:cNvSpPr txBox="1">
            <a:spLocks noGrp="1"/>
          </p:cNvSpPr>
          <p:nvPr>
            <p:ph type="body" idx="1"/>
          </p:nvPr>
        </p:nvSpPr>
        <p:spPr>
          <a:xfrm>
            <a:off x="1297500" y="1567550"/>
            <a:ext cx="70389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52" name="Shape 52"/>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53" name="Shape 53"/>
          <p:cNvSpPr txBox="1">
            <a:spLocks noGrp="1"/>
          </p:cNvSpPr>
          <p:nvPr>
            <p:ph type="body" idx="1"/>
          </p:nvPr>
        </p:nvSpPr>
        <p:spPr>
          <a:xfrm>
            <a:off x="1297500" y="1567550"/>
            <a:ext cx="34032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4" name="Shape 54"/>
          <p:cNvSpPr txBox="1">
            <a:spLocks noGrp="1"/>
          </p:cNvSpPr>
          <p:nvPr>
            <p:ph type="body" idx="2"/>
          </p:nvPr>
        </p:nvSpPr>
        <p:spPr>
          <a:xfrm>
            <a:off x="4933221" y="1567550"/>
            <a:ext cx="3403200" cy="2911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0" name="Shape 60"/>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1" name="Shape 6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6" name="Shape 66"/>
          <p:cNvSpPr txBox="1">
            <a:spLocks noGrp="1"/>
          </p:cNvSpPr>
          <p:nvPr>
            <p:ph type="title"/>
          </p:nvPr>
        </p:nvSpPr>
        <p:spPr>
          <a:xfrm>
            <a:off x="1297500" y="393750"/>
            <a:ext cx="3798900" cy="14931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67" name="Shape 67"/>
          <p:cNvSpPr txBox="1">
            <a:spLocks noGrp="1"/>
          </p:cNvSpPr>
          <p:nvPr>
            <p:ph type="body" idx="1"/>
          </p:nvPr>
        </p:nvSpPr>
        <p:spPr>
          <a:xfrm>
            <a:off x="1297500" y="1972550"/>
            <a:ext cx="3798900" cy="2415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8" name="Shape 6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rot="5400000">
              <a:off x="4840825" y="6000"/>
              <a:ext cx="42987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rot="-5400000">
              <a:off x="5618399" y="123664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flipH="1">
              <a:off x="5849857" y="144407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rot="-5400000">
              <a:off x="5987081" y="246974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flipH="1">
              <a:off x="6222115" y="2677179"/>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rot="-5400000">
              <a:off x="6675341" y="186224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flipH="1">
              <a:off x="6908099" y="2069680"/>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rot="-5400000">
              <a:off x="6861141" y="247808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flipH="1">
              <a:off x="7965266" y="269319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flipH="1">
              <a:off x="8145082" y="330903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rot="-5400000">
              <a:off x="7047599" y="309534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flipH="1">
              <a:off x="7276649" y="330278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4" name="Shape 84"/>
            <p:cNvSpPr/>
            <p:nvPr/>
          </p:nvSpPr>
          <p:spPr>
            <a:xfrm rot="-5400000">
              <a:off x="7227414" y="3711189"/>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85" name="Shape 85"/>
            <p:cNvSpPr/>
            <p:nvPr/>
          </p:nvSpPr>
          <p:spPr>
            <a:xfrm flipH="1">
              <a:off x="7462448" y="391862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6" name="Shape 86"/>
            <p:cNvSpPr/>
            <p:nvPr/>
          </p:nvSpPr>
          <p:spPr>
            <a:xfrm rot="-5400000">
              <a:off x="8102491" y="37188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flipH="1">
              <a:off x="8334533" y="392629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rot="-5400000">
              <a:off x="8288290" y="433470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89" name="Shape 89"/>
          <p:cNvSpPr txBox="1">
            <a:spLocks noGrp="1"/>
          </p:cNvSpPr>
          <p:nvPr>
            <p:ph type="title"/>
          </p:nvPr>
        </p:nvSpPr>
        <p:spPr>
          <a:xfrm>
            <a:off x="823850" y="866775"/>
            <a:ext cx="4587000" cy="3521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297500" y="1658325"/>
            <a:ext cx="3036300" cy="1751700"/>
          </a:xfrm>
          <a:prstGeom prst="rect">
            <a:avLst/>
          </a:prstGeom>
        </p:spPr>
        <p:txBody>
          <a:bodyPr wrap="square" lIns="91425" tIns="91425" rIns="91425" bIns="91425" anchor="t"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96" name="Shape 96"/>
          <p:cNvSpPr txBox="1">
            <a:spLocks noGrp="1"/>
          </p:cNvSpPr>
          <p:nvPr>
            <p:ph type="subTitle" idx="1"/>
          </p:nvPr>
        </p:nvSpPr>
        <p:spPr>
          <a:xfrm>
            <a:off x="1297500" y="3538000"/>
            <a:ext cx="3036300" cy="506100"/>
          </a:xfrm>
          <a:prstGeom prst="rect">
            <a:avLst/>
          </a:prstGeom>
        </p:spPr>
        <p:txBody>
          <a:bodyPr wrap="square" lIns="91425" tIns="91425" rIns="91425" bIns="91425" anchor="t" anchorCtr="0"/>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a:endParaRPr/>
          </a:p>
        </p:txBody>
      </p:sp>
      <p:sp>
        <p:nvSpPr>
          <p:cNvPr id="97" name="Shape 97"/>
          <p:cNvSpPr txBox="1">
            <a:spLocks noGrp="1"/>
          </p:cNvSpPr>
          <p:nvPr>
            <p:ph type="body" idx="2"/>
          </p:nvPr>
        </p:nvSpPr>
        <p:spPr>
          <a:xfrm>
            <a:off x="4648200" y="1696600"/>
            <a:ext cx="3676800" cy="2347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flipH="1">
              <a:off x="154125" y="3925529"/>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body" idx="1"/>
          </p:nvPr>
        </p:nvSpPr>
        <p:spPr>
          <a:xfrm>
            <a:off x="812725" y="4305375"/>
            <a:ext cx="6936000" cy="5238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104" name="Shape 10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1"/>
              </a:buClr>
              <a:buSzPct val="1000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endParaRPr lang="en" sz="100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537150" y="1578400"/>
            <a:ext cx="5017500" cy="1578900"/>
          </a:xfrm>
          <a:prstGeom prst="rect">
            <a:avLst/>
          </a:prstGeom>
        </p:spPr>
        <p:txBody>
          <a:bodyPr wrap="square" lIns="91425" tIns="91425" rIns="91425" bIns="91425" anchor="t" anchorCtr="0">
            <a:noAutofit/>
          </a:bodyPr>
          <a:lstStyle/>
          <a:p>
            <a:pPr marL="0" lvl="0" indent="0">
              <a:spcBef>
                <a:spcPts val="0"/>
              </a:spcBef>
              <a:buNone/>
            </a:pPr>
            <a:r>
              <a:rPr lang="en"/>
              <a:t>The Tale of the Knight!</a:t>
            </a:r>
          </a:p>
        </p:txBody>
      </p:sp>
      <p:sp>
        <p:nvSpPr>
          <p:cNvPr id="135" name="Shape 135"/>
          <p:cNvSpPr txBox="1">
            <a:spLocks noGrp="1"/>
          </p:cNvSpPr>
          <p:nvPr>
            <p:ph type="subTitle" idx="1"/>
          </p:nvPr>
        </p:nvSpPr>
        <p:spPr>
          <a:xfrm>
            <a:off x="5083950" y="3924925"/>
            <a:ext cx="3470700" cy="506100"/>
          </a:xfrm>
          <a:prstGeom prst="rect">
            <a:avLst/>
          </a:prstGeom>
        </p:spPr>
        <p:txBody>
          <a:bodyPr wrap="square" lIns="91425" tIns="91425" rIns="91425" bIns="91425" anchor="t" anchorCtr="0">
            <a:noAutofit/>
          </a:bodyPr>
          <a:lstStyle/>
          <a:p>
            <a:pPr lvl="0">
              <a:spcBef>
                <a:spcPts val="0"/>
              </a:spcBef>
              <a:buNone/>
            </a:pPr>
            <a:r>
              <a:rPr lang="en" sz="1600" i="1"/>
              <a:t>Hear ye, hear ye! Travel with the Knight for fun, come and see!</a:t>
            </a:r>
          </a:p>
        </p:txBody>
      </p:sp>
      <p:pic>
        <p:nvPicPr>
          <p:cNvPr id="136" name="Shape 136"/>
          <p:cNvPicPr preferRelativeResize="0"/>
          <p:nvPr/>
        </p:nvPicPr>
        <p:blipFill>
          <a:blip r:embed="rId3">
            <a:alphaModFix/>
          </a:blip>
          <a:stretch>
            <a:fillRect/>
          </a:stretch>
        </p:blipFill>
        <p:spPr>
          <a:xfrm>
            <a:off x="140500" y="2602300"/>
            <a:ext cx="2388925" cy="2388925"/>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sz="3600"/>
              <a:t>The Knight’s Home!</a:t>
            </a:r>
          </a:p>
        </p:txBody>
      </p:sp>
      <p:sp>
        <p:nvSpPr>
          <p:cNvPr id="142" name="Shape 142"/>
          <p:cNvSpPr txBox="1">
            <a:spLocks noGrp="1"/>
          </p:cNvSpPr>
          <p:nvPr>
            <p:ph type="body" idx="1"/>
          </p:nvPr>
        </p:nvSpPr>
        <p:spPr>
          <a:xfrm>
            <a:off x="1107500" y="1389400"/>
            <a:ext cx="4616400" cy="2911200"/>
          </a:xfrm>
          <a:prstGeom prst="rect">
            <a:avLst/>
          </a:prstGeom>
        </p:spPr>
        <p:txBody>
          <a:bodyPr wrap="square" lIns="91425" tIns="91425" rIns="91425" bIns="91425" anchor="t" anchorCtr="0">
            <a:noAutofit/>
          </a:bodyPr>
          <a:lstStyle/>
          <a:p>
            <a:pPr marL="457200" lvl="0" indent="-381000" rtl="0">
              <a:spcBef>
                <a:spcPts val="0"/>
              </a:spcBef>
              <a:buSzPct val="100000"/>
            </a:pPr>
            <a:r>
              <a:rPr lang="en" sz="2400"/>
              <a:t>Canterbury, England </a:t>
            </a:r>
          </a:p>
          <a:p>
            <a:pPr marL="457200" lvl="0" indent="-381000" rtl="0">
              <a:spcBef>
                <a:spcPts val="0"/>
              </a:spcBef>
              <a:buSzPct val="100000"/>
            </a:pPr>
            <a:r>
              <a:rPr lang="en" sz="2400"/>
              <a:t>Medieval Period (1066-1485)</a:t>
            </a:r>
          </a:p>
          <a:p>
            <a:pPr marL="457200" lvl="0" indent="-381000" rtl="0">
              <a:spcBef>
                <a:spcPts val="0"/>
              </a:spcBef>
              <a:buSzPct val="100000"/>
            </a:pPr>
            <a:r>
              <a:rPr lang="en" sz="2400"/>
              <a:t>Highly influenced by Roman Catholic Church</a:t>
            </a:r>
          </a:p>
          <a:p>
            <a:pPr marL="457200" lvl="0" indent="-381000" rtl="0">
              <a:spcBef>
                <a:spcPts val="0"/>
              </a:spcBef>
              <a:buSzPct val="100000"/>
            </a:pPr>
            <a:r>
              <a:rPr lang="en" sz="2400"/>
              <a:t>Feudal System in place</a:t>
            </a:r>
          </a:p>
          <a:p>
            <a:pPr marL="457200" lvl="0" indent="-381000" rtl="0">
              <a:spcBef>
                <a:spcPts val="0"/>
              </a:spcBef>
              <a:buSzPct val="100000"/>
            </a:pPr>
            <a:r>
              <a:rPr lang="en" sz="2400"/>
              <a:t>Writings influenced by the French</a:t>
            </a:r>
          </a:p>
          <a:p>
            <a:pPr marL="457200" lvl="0" indent="-381000" rtl="0">
              <a:spcBef>
                <a:spcPts val="0"/>
              </a:spcBef>
              <a:buSzPct val="100000"/>
            </a:pPr>
            <a:r>
              <a:rPr lang="en" sz="2400"/>
              <a:t>Tabard Inn</a:t>
            </a:r>
          </a:p>
        </p:txBody>
      </p:sp>
      <p:pic>
        <p:nvPicPr>
          <p:cNvPr id="143" name="Shape 143"/>
          <p:cNvPicPr preferRelativeResize="0"/>
          <p:nvPr/>
        </p:nvPicPr>
        <p:blipFill rotWithShape="1">
          <a:blip r:embed="rId3">
            <a:alphaModFix/>
          </a:blip>
          <a:srcRect r="20248"/>
          <a:stretch/>
        </p:blipFill>
        <p:spPr>
          <a:xfrm>
            <a:off x="6198950" y="71250"/>
            <a:ext cx="2885599" cy="2424300"/>
          </a:xfrm>
          <a:prstGeom prst="rect">
            <a:avLst/>
          </a:prstGeom>
          <a:noFill/>
          <a:ln>
            <a:noFill/>
          </a:ln>
        </p:spPr>
      </p:pic>
      <p:pic>
        <p:nvPicPr>
          <p:cNvPr id="144" name="Shape 144"/>
          <p:cNvPicPr preferRelativeResize="0"/>
          <p:nvPr/>
        </p:nvPicPr>
        <p:blipFill>
          <a:blip r:embed="rId4">
            <a:alphaModFix/>
          </a:blip>
          <a:stretch>
            <a:fillRect/>
          </a:stretch>
        </p:blipFill>
        <p:spPr>
          <a:xfrm>
            <a:off x="5515525" y="2316725"/>
            <a:ext cx="3569025" cy="2772850"/>
          </a:xfrm>
          <a:prstGeom prst="rect">
            <a:avLst/>
          </a:prstGeom>
          <a:noFill/>
          <a:ln>
            <a:noFill/>
          </a:ln>
        </p:spPr>
      </p:pic>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sz="3600"/>
              <a:t>The Knight’s Author!</a:t>
            </a:r>
          </a:p>
        </p:txBody>
      </p:sp>
      <p:sp>
        <p:nvSpPr>
          <p:cNvPr id="150" name="Shape 150"/>
          <p:cNvSpPr txBox="1">
            <a:spLocks noGrp="1"/>
          </p:cNvSpPr>
          <p:nvPr>
            <p:ph type="body" idx="1"/>
          </p:nvPr>
        </p:nvSpPr>
        <p:spPr>
          <a:xfrm>
            <a:off x="1107500" y="1389400"/>
            <a:ext cx="4407900" cy="2911200"/>
          </a:xfrm>
          <a:prstGeom prst="rect">
            <a:avLst/>
          </a:prstGeom>
        </p:spPr>
        <p:txBody>
          <a:bodyPr wrap="square" lIns="91425" tIns="91425" rIns="91425" bIns="91425" anchor="t" anchorCtr="0">
            <a:noAutofit/>
          </a:bodyPr>
          <a:lstStyle/>
          <a:p>
            <a:pPr marL="457200" lvl="0" indent="-381000" rtl="0">
              <a:spcBef>
                <a:spcPts val="0"/>
              </a:spcBef>
              <a:buSzPct val="100000"/>
            </a:pPr>
            <a:r>
              <a:rPr lang="en" sz="2400"/>
              <a:t>Geoffrey Chaucer</a:t>
            </a:r>
          </a:p>
          <a:p>
            <a:pPr marL="457200" lvl="0" indent="-381000" rtl="0">
              <a:spcBef>
                <a:spcPts val="0"/>
              </a:spcBef>
              <a:buSzPct val="100000"/>
            </a:pPr>
            <a:r>
              <a:rPr lang="en" sz="2400"/>
              <a:t>1340-1400</a:t>
            </a:r>
          </a:p>
          <a:p>
            <a:pPr marL="457200" lvl="0" indent="-381000" rtl="0">
              <a:spcBef>
                <a:spcPts val="0"/>
              </a:spcBef>
              <a:buSzPct val="100000"/>
            </a:pPr>
            <a:r>
              <a:rPr lang="en" sz="2400"/>
              <a:t>Began </a:t>
            </a:r>
            <a:r>
              <a:rPr lang="en" sz="2400" i="1"/>
              <a:t>Canterbury Tales</a:t>
            </a:r>
            <a:r>
              <a:rPr lang="en" sz="2400"/>
              <a:t> around 1387, never finished</a:t>
            </a:r>
          </a:p>
          <a:p>
            <a:pPr marL="457200" lvl="0" indent="-381000" rtl="0">
              <a:spcBef>
                <a:spcPts val="0"/>
              </a:spcBef>
              <a:buSzPct val="100000"/>
            </a:pPr>
            <a:r>
              <a:rPr lang="en" sz="2400"/>
              <a:t>Written with satiric style</a:t>
            </a:r>
          </a:p>
          <a:p>
            <a:pPr marL="457200" lvl="0" indent="-381000" rtl="0">
              <a:spcBef>
                <a:spcPts val="0"/>
              </a:spcBef>
              <a:buSzPct val="100000"/>
            </a:pPr>
            <a:r>
              <a:rPr lang="en" sz="2400"/>
              <a:t>24 stories in one!</a:t>
            </a:r>
          </a:p>
        </p:txBody>
      </p:sp>
      <p:pic>
        <p:nvPicPr>
          <p:cNvPr id="151" name="Shape 151"/>
          <p:cNvPicPr preferRelativeResize="0"/>
          <p:nvPr/>
        </p:nvPicPr>
        <p:blipFill>
          <a:blip r:embed="rId3">
            <a:alphaModFix/>
          </a:blip>
          <a:stretch>
            <a:fillRect/>
          </a:stretch>
        </p:blipFill>
        <p:spPr>
          <a:xfrm>
            <a:off x="6831575" y="94600"/>
            <a:ext cx="2209800" cy="3086100"/>
          </a:xfrm>
          <a:prstGeom prst="rect">
            <a:avLst/>
          </a:prstGeom>
          <a:noFill/>
          <a:ln>
            <a:noFill/>
          </a:ln>
        </p:spPr>
      </p:pic>
      <p:pic>
        <p:nvPicPr>
          <p:cNvPr id="152" name="Shape 152"/>
          <p:cNvPicPr preferRelativeResize="0"/>
          <p:nvPr/>
        </p:nvPicPr>
        <p:blipFill>
          <a:blip r:embed="rId4">
            <a:alphaModFix/>
          </a:blip>
          <a:stretch>
            <a:fillRect/>
          </a:stretch>
        </p:blipFill>
        <p:spPr>
          <a:xfrm>
            <a:off x="6029850" y="2897575"/>
            <a:ext cx="3011526" cy="2069775"/>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sz="3600"/>
              <a:t>The Knight Himself!</a:t>
            </a:r>
          </a:p>
        </p:txBody>
      </p:sp>
      <p:sp>
        <p:nvSpPr>
          <p:cNvPr id="158" name="Shape 158"/>
          <p:cNvSpPr txBox="1">
            <a:spLocks noGrp="1"/>
          </p:cNvSpPr>
          <p:nvPr>
            <p:ph type="body" idx="1"/>
          </p:nvPr>
        </p:nvSpPr>
        <p:spPr>
          <a:xfrm>
            <a:off x="1107500" y="1389400"/>
            <a:ext cx="5756400" cy="2911200"/>
          </a:xfrm>
          <a:prstGeom prst="rect">
            <a:avLst/>
          </a:prstGeom>
        </p:spPr>
        <p:txBody>
          <a:bodyPr wrap="square" lIns="91425" tIns="91425" rIns="91425" bIns="91425" anchor="t" anchorCtr="0">
            <a:noAutofit/>
          </a:bodyPr>
          <a:lstStyle/>
          <a:p>
            <a:pPr marL="457200" lvl="0" indent="-342900" rtl="0">
              <a:spcBef>
                <a:spcPts val="0"/>
              </a:spcBef>
              <a:buSzPct val="100000"/>
            </a:pPr>
            <a:r>
              <a:rPr lang="en" sz="1800" i="1"/>
              <a:t>“Followed chivalry, Truth, honor, generousness and courtesy”</a:t>
            </a:r>
          </a:p>
          <a:p>
            <a:pPr marL="457200" lvl="0" indent="-342900" rtl="0">
              <a:spcBef>
                <a:spcPts val="0"/>
              </a:spcBef>
              <a:buSzPct val="100000"/>
            </a:pPr>
            <a:r>
              <a:rPr lang="en" sz="1800" i="1"/>
              <a:t>“In fifteen mortal battles had he been And jousted for our faith”</a:t>
            </a:r>
          </a:p>
          <a:p>
            <a:pPr marL="457200" lvl="0" indent="-342900" rtl="0">
              <a:spcBef>
                <a:spcPts val="0"/>
              </a:spcBef>
              <a:buSzPct val="100000"/>
            </a:pPr>
            <a:r>
              <a:rPr lang="en" sz="1800" i="1"/>
              <a:t>“Just home from service, he had joined our ranks To do his pilgrimage and render thanks”</a:t>
            </a:r>
          </a:p>
          <a:p>
            <a:pPr marL="457200" lvl="0" indent="-342900" rtl="0">
              <a:spcBef>
                <a:spcPts val="0"/>
              </a:spcBef>
              <a:buSzPct val="100000"/>
            </a:pPr>
            <a:r>
              <a:rPr lang="en" sz="1800"/>
              <a:t>Journeyed with the Squire (his son) and the Yeoman (his companion) </a:t>
            </a:r>
          </a:p>
          <a:p>
            <a:pPr marL="457200" lvl="0" indent="-342900" rtl="0">
              <a:spcBef>
                <a:spcPts val="0"/>
              </a:spcBef>
              <a:buSzPct val="100000"/>
            </a:pPr>
            <a:r>
              <a:rPr lang="en" sz="1800" i="1"/>
              <a:t>“Speaking of his equipment, he possessed Fine horses, but was not gaily dressed,” “wore a fustian tunic stained and dark With smudges where his armor had left mark”</a:t>
            </a:r>
          </a:p>
        </p:txBody>
      </p:sp>
      <p:pic>
        <p:nvPicPr>
          <p:cNvPr id="159" name="Shape 159"/>
          <p:cNvPicPr preferRelativeResize="0"/>
          <p:nvPr/>
        </p:nvPicPr>
        <p:blipFill>
          <a:blip r:embed="rId3">
            <a:alphaModFix/>
          </a:blip>
          <a:stretch>
            <a:fillRect/>
          </a:stretch>
        </p:blipFill>
        <p:spPr>
          <a:xfrm>
            <a:off x="6935150" y="1276650"/>
            <a:ext cx="2137600" cy="3136685"/>
          </a:xfrm>
          <a:prstGeom prst="rect">
            <a:avLst/>
          </a:prstGeom>
          <a:noFill/>
          <a:ln>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sz="3600"/>
              <a:t>The Knight’s Comparison!</a:t>
            </a:r>
          </a:p>
        </p:txBody>
      </p:sp>
      <p:sp>
        <p:nvSpPr>
          <p:cNvPr id="165" name="Shape 165"/>
          <p:cNvSpPr txBox="1">
            <a:spLocks noGrp="1"/>
          </p:cNvSpPr>
          <p:nvPr>
            <p:ph type="body" idx="1"/>
          </p:nvPr>
        </p:nvSpPr>
        <p:spPr>
          <a:xfrm>
            <a:off x="1107500" y="1211250"/>
            <a:ext cx="4616400" cy="2911200"/>
          </a:xfrm>
          <a:prstGeom prst="rect">
            <a:avLst/>
          </a:prstGeom>
        </p:spPr>
        <p:txBody>
          <a:bodyPr wrap="square" lIns="91425" tIns="91425" rIns="91425" bIns="91425" anchor="t" anchorCtr="0">
            <a:noAutofit/>
          </a:bodyPr>
          <a:lstStyle/>
          <a:p>
            <a:pPr lvl="0" rtl="0">
              <a:spcBef>
                <a:spcPts val="0"/>
              </a:spcBef>
              <a:buNone/>
            </a:pPr>
            <a:r>
              <a:rPr lang="en" sz="2400" i="1"/>
              <a:t>LeBron James:</a:t>
            </a:r>
          </a:p>
          <a:p>
            <a:pPr lvl="0" rtl="0">
              <a:spcBef>
                <a:spcPts val="0"/>
              </a:spcBef>
              <a:buNone/>
            </a:pPr>
            <a:r>
              <a:rPr lang="en" sz="1600"/>
              <a:t>	Both the Knight and LeBron are very well-known, important difference-makers to their respective places. The Knight has battled more than fifteen times, while LeBron has played in eight NBA Finals appearances. They both strive  for the greater good of the people around them, and share many of the same qualities: courtesy, generousness, truth, etc. Also, while holding such fame, neither wears extreme clothing to get attention. And, they’re both really tall, strong dudes!</a:t>
            </a:r>
          </a:p>
        </p:txBody>
      </p:sp>
      <p:pic>
        <p:nvPicPr>
          <p:cNvPr id="166" name="Shape 166"/>
          <p:cNvPicPr preferRelativeResize="0"/>
          <p:nvPr/>
        </p:nvPicPr>
        <p:blipFill>
          <a:blip r:embed="rId3">
            <a:alphaModFix/>
          </a:blip>
          <a:stretch>
            <a:fillRect/>
          </a:stretch>
        </p:blipFill>
        <p:spPr>
          <a:xfrm>
            <a:off x="5664525" y="1116249"/>
            <a:ext cx="2755076" cy="1822474"/>
          </a:xfrm>
          <a:prstGeom prst="rect">
            <a:avLst/>
          </a:prstGeom>
          <a:noFill/>
          <a:ln>
            <a:noFill/>
          </a:ln>
        </p:spPr>
      </p:pic>
      <p:pic>
        <p:nvPicPr>
          <p:cNvPr id="167" name="Shape 167"/>
          <p:cNvPicPr preferRelativeResize="0"/>
          <p:nvPr/>
        </p:nvPicPr>
        <p:blipFill>
          <a:blip r:embed="rId4">
            <a:alphaModFix/>
          </a:blip>
          <a:stretch>
            <a:fillRect/>
          </a:stretch>
        </p:blipFill>
        <p:spPr>
          <a:xfrm>
            <a:off x="7413900" y="2454550"/>
            <a:ext cx="1658850" cy="2629575"/>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sz="3600"/>
              <a:t>The Knight’s Pitch!</a:t>
            </a:r>
          </a:p>
        </p:txBody>
      </p:sp>
      <p:sp>
        <p:nvSpPr>
          <p:cNvPr id="173" name="Shape 173"/>
          <p:cNvSpPr txBox="1">
            <a:spLocks noGrp="1"/>
          </p:cNvSpPr>
          <p:nvPr>
            <p:ph type="body" idx="1"/>
          </p:nvPr>
        </p:nvSpPr>
        <p:spPr>
          <a:xfrm>
            <a:off x="1107500" y="1389400"/>
            <a:ext cx="5388300" cy="2911200"/>
          </a:xfrm>
          <a:prstGeom prst="rect">
            <a:avLst/>
          </a:prstGeom>
        </p:spPr>
        <p:txBody>
          <a:bodyPr wrap="square" lIns="91425" tIns="91425" rIns="91425" bIns="91425" anchor="t" anchorCtr="0">
            <a:noAutofit/>
          </a:bodyPr>
          <a:lstStyle/>
          <a:p>
            <a:pPr lvl="0" indent="457200" rtl="0">
              <a:spcBef>
                <a:spcPts val="0"/>
              </a:spcBef>
              <a:buNone/>
            </a:pPr>
            <a:r>
              <a:rPr lang="en" sz="2400"/>
              <a:t>Though you may be unneeded for my journeys, I will bring safety, battle with caution, and strive for victory night and day. However, an extra pack of clothing may be of use to you, as I do not wash my own very often, a trait that may kill me in the end. Air freshener may also be of need. Huzzah!	</a:t>
            </a:r>
          </a:p>
        </p:txBody>
      </p:sp>
      <p:pic>
        <p:nvPicPr>
          <p:cNvPr id="174" name="Shape 174"/>
          <p:cNvPicPr preferRelativeResize="0"/>
          <p:nvPr/>
        </p:nvPicPr>
        <p:blipFill>
          <a:blip r:embed="rId3">
            <a:alphaModFix/>
          </a:blip>
          <a:stretch>
            <a:fillRect/>
          </a:stretch>
        </p:blipFill>
        <p:spPr>
          <a:xfrm>
            <a:off x="6424550" y="1828375"/>
            <a:ext cx="2648200" cy="22068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255</Words>
  <Application>Microsoft Office PowerPoint</Application>
  <PresentationFormat>On-screen Show (16:9)</PresentationFormat>
  <Paragraphs>26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Montserrat</vt:lpstr>
      <vt:lpstr>Lato</vt:lpstr>
      <vt:lpstr>Arial</vt:lpstr>
      <vt:lpstr>Focus</vt:lpstr>
      <vt:lpstr>The Tale of the Knight!</vt:lpstr>
      <vt:lpstr>The Knight’s Home!</vt:lpstr>
      <vt:lpstr>The Knight’s Author!</vt:lpstr>
      <vt:lpstr>The Knight Himself!</vt:lpstr>
      <vt:lpstr>The Knight’s Comparison!</vt:lpstr>
      <vt:lpstr>The Knight’s Pitch!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Tale of the Knight!</dc:title>
  <dc:creator>BAUERLE, MELISSA</dc:creator>
  <cp:lastModifiedBy>BAUERLE, MELISSA</cp:lastModifiedBy>
  <cp:revision>1</cp:revision>
  <dcterms:modified xsi:type="dcterms:W3CDTF">2017-10-16T18:25:14Z</dcterms:modified>
</cp:coreProperties>
</file>